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349" r:id="rId5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 userDrawn="1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2840" userDrawn="1">
          <p15:clr>
            <a:srgbClr val="A4A3A4"/>
          </p15:clr>
        </p15:guide>
        <p15:guide id="4" orient="horz" pos="664">
          <p15:clr>
            <a:srgbClr val="A4A3A4"/>
          </p15:clr>
        </p15:guide>
        <p15:guide id="6" orient="horz" pos="3815">
          <p15:clr>
            <a:srgbClr val="A4A3A4"/>
          </p15:clr>
        </p15:guide>
        <p15:guide id="7" orient="horz" pos="3974">
          <p15:clr>
            <a:srgbClr val="A4A3A4"/>
          </p15:clr>
        </p15:guide>
        <p15:guide id="8" orient="horz" pos="663">
          <p15:clr>
            <a:srgbClr val="A4A3A4"/>
          </p15:clr>
        </p15:guide>
        <p15:guide id="9" orient="horz" pos="1207" userDrawn="1">
          <p15:clr>
            <a:srgbClr val="A4A3A4"/>
          </p15:clr>
        </p15:guide>
        <p15:guide id="10" pos="340">
          <p15:clr>
            <a:srgbClr val="A4A3A4"/>
          </p15:clr>
        </p15:guide>
        <p15:guide id="11" pos="5420">
          <p15:clr>
            <a:srgbClr val="A4A3A4"/>
          </p15:clr>
        </p15:guide>
        <p15:guide id="12" pos="158" userDrawn="1">
          <p15:clr>
            <a:srgbClr val="A4A3A4"/>
          </p15:clr>
        </p15:guide>
        <p15:guide id="14" pos="5602" userDrawn="1">
          <p15:clr>
            <a:srgbClr val="A4A3A4"/>
          </p15:clr>
        </p15:guide>
        <p15:guide id="15" pos="5692" userDrawn="1">
          <p15:clr>
            <a:srgbClr val="A4A3A4"/>
          </p15:clr>
        </p15:guide>
        <p15:guide id="16" pos="5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C0D"/>
    <a:srgbClr val="9EBB11"/>
    <a:srgbClr val="094B6A"/>
    <a:srgbClr val="004B6A"/>
    <a:srgbClr val="AC3F40"/>
    <a:srgbClr val="494444"/>
    <a:srgbClr val="EE0D00"/>
    <a:srgbClr val="282B3A"/>
    <a:srgbClr val="FF7370"/>
    <a:srgbClr val="FF4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7338" autoAdjust="0"/>
  </p:normalViewPr>
  <p:slideViewPr>
    <p:cSldViewPr showGuides="1">
      <p:cViewPr varScale="1">
        <p:scale>
          <a:sx n="113" d="100"/>
          <a:sy n="113" d="100"/>
        </p:scale>
        <p:origin x="-2040" y="-108"/>
      </p:cViewPr>
      <p:guideLst>
        <p:guide orient="horz" pos="527"/>
        <p:guide orient="horz" pos="3908"/>
        <p:guide orient="horz" pos="2840"/>
        <p:guide orient="horz" pos="664"/>
        <p:guide orient="horz" pos="3815"/>
        <p:guide orient="horz" pos="3974"/>
        <p:guide orient="horz" pos="663"/>
        <p:guide orient="horz" pos="1207"/>
        <p:guide pos="340"/>
        <p:guide pos="5420"/>
        <p:guide pos="158"/>
        <p:guide pos="5602"/>
        <p:guide pos="5692"/>
        <p:guide pos="5556"/>
      </p:guideLst>
    </p:cSldViewPr>
  </p:slideViewPr>
  <p:outlineViewPr>
    <p:cViewPr>
      <p:scale>
        <a:sx n="33" d="100"/>
        <a:sy n="33" d="100"/>
      </p:scale>
      <p:origin x="0" y="4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24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6031"/>
          </a:xfrm>
          <a:prstGeom prst="rect">
            <a:avLst/>
          </a:prstGeom>
        </p:spPr>
        <p:txBody>
          <a:bodyPr vert="horz" lIns="88224" tIns="44111" rIns="88224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497" y="1"/>
            <a:ext cx="2944486" cy="496031"/>
          </a:xfrm>
          <a:prstGeom prst="rect">
            <a:avLst/>
          </a:prstGeom>
        </p:spPr>
        <p:txBody>
          <a:bodyPr vert="horz" lIns="88224" tIns="44111" rIns="88224" bIns="44111" rtlCol="0"/>
          <a:lstStyle>
            <a:lvl1pPr algn="r">
              <a:defRPr sz="1200"/>
            </a:lvl1pPr>
          </a:lstStyle>
          <a:p>
            <a:fld id="{092178F0-AECB-4B20-8002-AB72DABDCBC6}" type="datetimeFigureOut">
              <a:rPr lang="de-DE" smtClean="0"/>
              <a:pPr/>
              <a:t>16.02.2018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830"/>
            <a:ext cx="2944486" cy="496031"/>
          </a:xfrm>
          <a:prstGeom prst="rect">
            <a:avLst/>
          </a:prstGeom>
        </p:spPr>
        <p:txBody>
          <a:bodyPr vert="horz" lIns="88224" tIns="44111" rIns="88224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497" y="9433830"/>
            <a:ext cx="2944486" cy="496031"/>
          </a:xfrm>
          <a:prstGeom prst="rect">
            <a:avLst/>
          </a:prstGeom>
        </p:spPr>
        <p:txBody>
          <a:bodyPr vert="horz" lIns="88224" tIns="44111" rIns="88224" bIns="44111" rtlCol="0" anchor="b"/>
          <a:lstStyle>
            <a:lvl1pPr algn="r">
              <a:defRPr sz="1200"/>
            </a:lvl1pPr>
          </a:lstStyle>
          <a:p>
            <a:fld id="{02C124EF-BF9C-49B6-B0AF-8CF6373B2BD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47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142875"/>
            <a:ext cx="6565900" cy="4926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58178" y="5245198"/>
            <a:ext cx="6478144" cy="3982856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3108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7" y="9433108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5BDF31D-6BB9-4CA7-AEF8-5BC32B6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03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000" cy="4895849"/>
          </a:xfrm>
        </p:spPr>
        <p:txBody>
          <a:bodyPr>
            <a:noAutofit/>
          </a:bodyPr>
          <a:lstStyle>
            <a:lvl1pPr marL="180000" indent="-180000">
              <a:buClr>
                <a:schemeClr val="accent1"/>
              </a:buClr>
              <a:buFont typeface="Arial" pitchFamily="34" charset="0"/>
              <a:buChar char="•"/>
              <a:tabLst/>
              <a:defRPr sz="1600"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4448" y="1196976"/>
            <a:ext cx="3960000" cy="4895849"/>
          </a:xfrm>
        </p:spPr>
        <p:txBody>
          <a:bodyPr>
            <a:noAutofit/>
          </a:bodyPr>
          <a:lstStyle>
            <a:lvl1pPr marL="180000" indent="-180000">
              <a:buClr>
                <a:schemeClr val="accent1"/>
              </a:buClr>
              <a:buFont typeface="Arial" pitchFamily="34" charset="0"/>
              <a:buChar char="•"/>
              <a:defRPr sz="1600"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7"/>
          </p:nvPr>
        </p:nvSpPr>
        <p:spPr>
          <a:xfrm>
            <a:off x="6020274" y="6381750"/>
            <a:ext cx="477695" cy="115416"/>
          </a:xfrm>
          <a:prstGeom prst="rect">
            <a:avLst/>
          </a:prstGeom>
        </p:spPr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20. Feb. 2015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 ohne 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lvl1pPr>
            <a:lvl2pPr marL="182563" indent="-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2pPr>
            <a:lvl3pPr marL="357188" indent="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3pPr>
            <a:lvl4pPr marL="539750" indent="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4pPr>
            <a:lvl5pPr marL="712788" indent="635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7"/>
          </p:nvPr>
        </p:nvSpPr>
        <p:spPr>
          <a:xfrm>
            <a:off x="6020274" y="6381750"/>
            <a:ext cx="477695" cy="115416"/>
          </a:xfrm>
          <a:prstGeom prst="rect">
            <a:avLst/>
          </a:prstGeom>
        </p:spPr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20. Feb. 2015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 ohne 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lvl1pPr>
            <a:lvl2pPr marL="182563" indent="-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2pPr>
            <a:lvl3pPr marL="357188" indent="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3pPr>
            <a:lvl4pPr marL="539750" indent="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4pPr>
            <a:lvl5pPr marL="712788" indent="635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ohne 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lvl1pPr>
            <a:lvl2pPr marL="182563" indent="-3175">
              <a:buClr>
                <a:schemeClr val="accent1"/>
              </a:buClr>
              <a:buFontTx/>
              <a:buNone/>
              <a:defRPr sz="1400"/>
            </a:lvl2pPr>
            <a:lvl3pPr marL="357188" indent="3175">
              <a:buClr>
                <a:schemeClr val="accent1"/>
              </a:buClr>
              <a:buFontTx/>
              <a:buNone/>
              <a:defRPr sz="1400"/>
            </a:lvl3pPr>
            <a:lvl4pPr marL="539750" indent="0">
              <a:buClr>
                <a:schemeClr val="accent1"/>
              </a:buClr>
              <a:buFontTx/>
              <a:buNone/>
              <a:defRPr sz="1400"/>
            </a:lvl4pPr>
            <a:lvl5pPr marL="712788" indent="6350">
              <a:buClr>
                <a:schemeClr val="accent1"/>
              </a:buClr>
              <a:buFontTx/>
              <a:buNone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000" cy="4895849"/>
          </a:xfrm>
        </p:spPr>
        <p:txBody>
          <a:bodyPr>
            <a:noAutofit/>
          </a:bodyPr>
          <a:lstStyle>
            <a:lvl1pPr marL="180000" indent="-180000">
              <a:buClr>
                <a:schemeClr val="accent1"/>
              </a:buClr>
              <a:buFont typeface="Arial" pitchFamily="34" charset="0"/>
              <a:buChar char="•"/>
              <a:tabLst/>
              <a:defRPr sz="1600"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4448" y="1196976"/>
            <a:ext cx="3960000" cy="4895849"/>
          </a:xfrm>
        </p:spPr>
        <p:txBody>
          <a:bodyPr>
            <a:noAutofit/>
          </a:bodyPr>
          <a:lstStyle>
            <a:lvl1pPr marL="180000" indent="-180000">
              <a:buClr>
                <a:schemeClr val="accent1"/>
              </a:buClr>
              <a:buFont typeface="Arial" pitchFamily="34" charset="0"/>
              <a:buChar char="•"/>
              <a:defRPr sz="1600"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750" y="4005064"/>
            <a:ext cx="5328592" cy="743793"/>
          </a:xfrm>
        </p:spPr>
        <p:txBody>
          <a:bodyPr wrap="square" lIns="0" tIns="0" rIns="0" bIns="0" anchor="b">
            <a:spAutoFit/>
          </a:bodyPr>
          <a:lstStyle>
            <a:lvl1pPr algn="l">
              <a:lnSpc>
                <a:spcPts val="2880"/>
              </a:lnSpc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 oder Zwischentitel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39552" y="5013176"/>
            <a:ext cx="5328592" cy="246221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7533853" y="5009868"/>
            <a:ext cx="708528" cy="115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lang="de-DE" sz="750" b="1" dirty="0">
                <a:solidFill>
                  <a:srgbClr val="000000"/>
                </a:solidFill>
              </a:rPr>
              <a:t>www.osb-i.com</a:t>
            </a:r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5805264"/>
            <a:ext cx="1584325" cy="503461"/>
          </a:xfrm>
        </p:spPr>
        <p:txBody>
          <a:bodyPr anchor="ctr">
            <a:noAutofit/>
          </a:bodyPr>
          <a:lstStyle>
            <a:lvl1pPr algn="ctr">
              <a:buNone/>
              <a:defRPr sz="1400"/>
            </a:lvl1pPr>
          </a:lstStyle>
          <a:p>
            <a:r>
              <a:rPr lang="de-DE" dirty="0"/>
              <a:t>Kundenlogo</a:t>
            </a:r>
          </a:p>
        </p:txBody>
      </p:sp>
      <p:pic>
        <p:nvPicPr>
          <p:cNvPr id="2050" name="Bild 2" descr="Beschreibung: SSD:Users:BenDo:Desktop:Drehscheibe:2012-08-29_OSB:Grafiken 2:Logo.pd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8756" y="445719"/>
            <a:ext cx="1705692" cy="62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pieren 11"/>
          <p:cNvGrpSpPr/>
          <p:nvPr userDrawn="1"/>
        </p:nvGrpSpPr>
        <p:grpSpPr>
          <a:xfrm>
            <a:off x="539750" y="4869160"/>
            <a:ext cx="8064500" cy="0"/>
            <a:chOff x="539750" y="4869160"/>
            <a:chExt cx="8064500" cy="0"/>
          </a:xfrm>
        </p:grpSpPr>
        <p:sp>
          <p:nvSpPr>
            <p:cNvPr id="13" name="Line 3"/>
            <p:cNvSpPr>
              <a:spLocks noChangeShapeType="1"/>
            </p:cNvSpPr>
            <p:nvPr userDrawn="1"/>
          </p:nvSpPr>
          <p:spPr bwMode="auto">
            <a:xfrm>
              <a:off x="539750" y="4869160"/>
              <a:ext cx="5327650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5" name="Line 3"/>
            <p:cNvSpPr>
              <a:spLocks noChangeShapeType="1"/>
            </p:cNvSpPr>
            <p:nvPr userDrawn="1"/>
          </p:nvSpPr>
          <p:spPr bwMode="auto">
            <a:xfrm>
              <a:off x="6012183" y="4869160"/>
              <a:ext cx="1368129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6" name="Line 3"/>
            <p:cNvSpPr>
              <a:spLocks noChangeShapeType="1"/>
            </p:cNvSpPr>
            <p:nvPr userDrawn="1"/>
          </p:nvSpPr>
          <p:spPr bwMode="auto">
            <a:xfrm>
              <a:off x="7524750" y="4869160"/>
              <a:ext cx="1079500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dunkel">
    <p:bg>
      <p:bgPr>
        <a:solidFill>
          <a:srgbClr val="282B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552" y="4005064"/>
            <a:ext cx="5328592" cy="743793"/>
          </a:xfrm>
        </p:spPr>
        <p:txBody>
          <a:bodyPr wrap="square" lIns="0" tIns="0" rIns="0" bIns="0" anchor="b">
            <a:spAutoFit/>
          </a:bodyPr>
          <a:lstStyle>
            <a:lvl1pPr algn="l">
              <a:lnSpc>
                <a:spcPts val="2880"/>
              </a:lnSpc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 oder Zwischentitel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39552" y="5013176"/>
            <a:ext cx="5328592" cy="269304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7524328" y="5006826"/>
            <a:ext cx="708527" cy="115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lang="de-DE" sz="750" b="1" dirty="0">
                <a:solidFill>
                  <a:srgbClr val="FFFFFF"/>
                </a:solidFill>
              </a:rPr>
              <a:t>www.osb-i.com</a:t>
            </a:r>
          </a:p>
        </p:txBody>
      </p:sp>
      <p:sp>
        <p:nvSpPr>
          <p:cNvPr id="10" name="Bildplatzhalter 23"/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5805264"/>
            <a:ext cx="1584325" cy="503461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Kundenlogo</a:t>
            </a:r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4"/>
          </p:nvPr>
        </p:nvSpPr>
        <p:spPr>
          <a:xfrm>
            <a:off x="6012160" y="5013176"/>
            <a:ext cx="477695" cy="11541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e-AT">
                <a:solidFill>
                  <a:srgbClr val="FFFFFF"/>
                </a:solidFill>
              </a:rPr>
              <a:t>CC BY Jan A. Poczynek</a:t>
            </a: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6" name="Grafik 15" descr="Macintosh HD:Users:Saira:Dropbox:OSB:06 Produkte:00_Geschäftsausstattung:03_Templates:05 Umsetzung PPT Templates:Logo RGB fuer PPT:osb_Logo_RGB_standard_weiss_Rand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8443" y="368446"/>
            <a:ext cx="1834422" cy="7562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uppieren 12"/>
          <p:cNvGrpSpPr/>
          <p:nvPr userDrawn="1"/>
        </p:nvGrpSpPr>
        <p:grpSpPr>
          <a:xfrm>
            <a:off x="539750" y="4869160"/>
            <a:ext cx="8064500" cy="0"/>
            <a:chOff x="539750" y="4869160"/>
            <a:chExt cx="8064500" cy="0"/>
          </a:xfrm>
        </p:grpSpPr>
        <p:sp>
          <p:nvSpPr>
            <p:cNvPr id="14" name="Line 3"/>
            <p:cNvSpPr>
              <a:spLocks noChangeShapeType="1"/>
            </p:cNvSpPr>
            <p:nvPr userDrawn="1"/>
          </p:nvSpPr>
          <p:spPr bwMode="auto">
            <a:xfrm>
              <a:off x="539750" y="4869160"/>
              <a:ext cx="5327650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7" name="Line 3"/>
            <p:cNvSpPr>
              <a:spLocks noChangeShapeType="1"/>
            </p:cNvSpPr>
            <p:nvPr userDrawn="1"/>
          </p:nvSpPr>
          <p:spPr bwMode="auto">
            <a:xfrm>
              <a:off x="6012183" y="4869160"/>
              <a:ext cx="1368129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8" name="Line 3"/>
            <p:cNvSpPr>
              <a:spLocks noChangeShapeType="1"/>
            </p:cNvSpPr>
            <p:nvPr userDrawn="1"/>
          </p:nvSpPr>
          <p:spPr bwMode="auto">
            <a:xfrm>
              <a:off x="7524750" y="4869160"/>
              <a:ext cx="1079500" cy="0"/>
            </a:xfrm>
            <a:prstGeom prst="line">
              <a:avLst/>
            </a:prstGeom>
            <a:noFill/>
            <a:ln w="1016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 ohne 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lvl1pPr>
            <a:lvl2pPr marL="182563" indent="-3175">
              <a:buClr>
                <a:schemeClr val="accent1"/>
              </a:buClr>
              <a:buFontTx/>
              <a:buNone/>
              <a:defRPr sz="1400"/>
            </a:lvl2pPr>
            <a:lvl3pPr marL="357188" indent="3175">
              <a:buClr>
                <a:schemeClr val="accent1"/>
              </a:buClr>
              <a:buFontTx/>
              <a:buNone/>
              <a:defRPr sz="1400"/>
            </a:lvl3pPr>
            <a:lvl4pPr marL="539750" indent="0">
              <a:buClr>
                <a:schemeClr val="accent1"/>
              </a:buClr>
              <a:buFontTx/>
              <a:buNone/>
              <a:defRPr sz="1400"/>
            </a:lvl4pPr>
            <a:lvl5pPr marL="712788" indent="6350">
              <a:buClr>
                <a:schemeClr val="accent1"/>
              </a:buClr>
              <a:buFontTx/>
              <a:buNone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861083"/>
            <a:ext cx="6769100" cy="145392"/>
          </a:xfrm>
        </p:spPr>
        <p:txBody>
          <a:bodyPr/>
          <a:lstStyle>
            <a:lvl1pPr>
              <a:defRPr sz="1200" cap="none" spc="5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Zusatztitel unten</a:t>
            </a:r>
            <a:endParaRPr lang="de-AT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180000" indent="-180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lvl1pPr>
            <a:lvl2pPr marL="36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2pPr>
            <a:lvl3pPr marL="539750" indent="-180000">
              <a:buClr>
                <a:schemeClr val="accent1"/>
              </a:buClr>
              <a:buFont typeface="Arial" pitchFamily="34" charset="0"/>
              <a:buChar char="•"/>
              <a:defRPr sz="1400"/>
            </a:lvl3pPr>
            <a:lvl4pPr marL="72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4pPr>
            <a:lvl5pPr marL="900000" indent="-180000">
              <a:buClr>
                <a:schemeClr val="accent1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 ohne 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896544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lvl1pPr>
            <a:lvl2pPr marL="182563" indent="-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2pPr>
            <a:lvl3pPr marL="357188" indent="3175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3pPr>
            <a:lvl4pPr marL="539750" indent="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4pPr>
            <a:lvl5pPr marL="712788" indent="6350">
              <a:spcBef>
                <a:spcPts val="600"/>
              </a:spcBef>
              <a:buClr>
                <a:schemeClr val="accent1"/>
              </a:buClr>
              <a:buFontTx/>
              <a:buNone/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60000"/>
            <a:ext cx="6768554" cy="163754"/>
          </a:xfrm>
        </p:spPr>
        <p:txBody>
          <a:bodyPr anchor="b"/>
          <a:lstStyle>
            <a:lvl1pPr>
              <a:defRPr sz="1200" cap="all" spc="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Zusatztitel oben</a:t>
            </a:r>
            <a:endParaRPr lang="de-AT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9750" y="515428"/>
            <a:ext cx="6768554" cy="33855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72001" y="6381750"/>
            <a:ext cx="915315" cy="115416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026" name="Bild 2" descr="Beschreibung: SSD:Users:BenDo:Desktop:Drehscheibe:2012-08-29_OSB:Grafiken 2:Logo.pdf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475496" y="359211"/>
            <a:ext cx="1272504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80"/>
          <p:cNvSpPr>
            <a:spLocks noChangeArrowheads="1"/>
          </p:cNvSpPr>
          <p:nvPr userDrawn="1"/>
        </p:nvSpPr>
        <p:spPr bwMode="auto">
          <a:xfrm>
            <a:off x="8403087" y="6381750"/>
            <a:ext cx="209476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762000" eaLnBrk="0" hangingPunct="0"/>
            <a:fld id="{F888C423-8B58-4A6A-8E66-7514346FF3C5}" type="slidenum">
              <a:rPr lang="de-DE" sz="750" smtClean="0">
                <a:solidFill>
                  <a:srgbClr val="000000"/>
                </a:solidFill>
              </a:rPr>
              <a:pPr defTabSz="762000" eaLnBrk="0" hangingPunct="0"/>
              <a:t>‹Nr.›</a:t>
            </a:fld>
            <a:r>
              <a:rPr lang="de-DE" sz="75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" name="Datumsplatzhalter 3"/>
          <p:cNvSpPr txBox="1">
            <a:spLocks/>
          </p:cNvSpPr>
          <p:nvPr userDrawn="1"/>
        </p:nvSpPr>
        <p:spPr>
          <a:xfrm>
            <a:off x="7533063" y="6381750"/>
            <a:ext cx="649217" cy="115416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www.osb-i.com</a:t>
            </a:r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539552" y="6237312"/>
            <a:ext cx="8064896" cy="0"/>
            <a:chOff x="539552" y="6237312"/>
            <a:chExt cx="8064896" cy="0"/>
          </a:xfrm>
        </p:grpSpPr>
        <p:sp>
          <p:nvSpPr>
            <p:cNvPr id="25" name="Line 3"/>
            <p:cNvSpPr>
              <a:spLocks noChangeShapeType="1"/>
            </p:cNvSpPr>
            <p:nvPr userDrawn="1"/>
          </p:nvSpPr>
          <p:spPr bwMode="auto">
            <a:xfrm>
              <a:off x="1763712" y="6237312"/>
              <a:ext cx="4103687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6" name="Line 3"/>
            <p:cNvSpPr>
              <a:spLocks noChangeShapeType="1"/>
            </p:cNvSpPr>
            <p:nvPr userDrawn="1"/>
          </p:nvSpPr>
          <p:spPr bwMode="auto">
            <a:xfrm>
              <a:off x="6011961" y="6237312"/>
              <a:ext cx="1368327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7" name="Line 3"/>
            <p:cNvSpPr>
              <a:spLocks noChangeShapeType="1"/>
            </p:cNvSpPr>
            <p:nvPr userDrawn="1"/>
          </p:nvSpPr>
          <p:spPr bwMode="auto">
            <a:xfrm>
              <a:off x="7524750" y="6237312"/>
              <a:ext cx="719138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8" name="Line 3"/>
            <p:cNvSpPr>
              <a:spLocks noChangeShapeType="1"/>
            </p:cNvSpPr>
            <p:nvPr userDrawn="1"/>
          </p:nvSpPr>
          <p:spPr bwMode="auto">
            <a:xfrm>
              <a:off x="539552" y="6237312"/>
              <a:ext cx="108000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9" name="Line 3"/>
            <p:cNvSpPr>
              <a:spLocks noChangeShapeType="1"/>
            </p:cNvSpPr>
            <p:nvPr userDrawn="1"/>
          </p:nvSpPr>
          <p:spPr bwMode="auto">
            <a:xfrm>
              <a:off x="8388448" y="6237312"/>
              <a:ext cx="21600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99769" tIns="49886" rIns="99769" bIns="49886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14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3975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80">
          <p15:clr>
            <a:srgbClr val="F26B43"/>
          </p15:clr>
        </p15:guide>
        <p15:guide id="2" orient="horz" pos="504">
          <p15:clr>
            <a:srgbClr val="F26B43"/>
          </p15:clr>
        </p15:guide>
        <p15:guide id="3" pos="340">
          <p15:clr>
            <a:srgbClr val="F26B43"/>
          </p15:clr>
        </p15:guide>
        <p15:guide id="4" pos="5420">
          <p15:clr>
            <a:srgbClr val="F26B43"/>
          </p15:clr>
        </p15:guide>
        <p15:guide id="5" orient="horz" pos="75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178402" y="5416341"/>
            <a:ext cx="8805866" cy="6769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hteck 49"/>
          <p:cNvSpPr/>
          <p:nvPr/>
        </p:nvSpPr>
        <p:spPr>
          <a:xfrm>
            <a:off x="170922" y="1028520"/>
            <a:ext cx="7489526" cy="8157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78402" y="1888915"/>
            <a:ext cx="7489526" cy="15852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8402" y="4036963"/>
            <a:ext cx="8785224" cy="13342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hteck 47"/>
          <p:cNvSpPr/>
          <p:nvPr/>
        </p:nvSpPr>
        <p:spPr>
          <a:xfrm>
            <a:off x="178402" y="3510281"/>
            <a:ext cx="7705550" cy="4864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Führung sorgt für Antworten auf die wahrgenommenen Phänomene</a:t>
            </a:r>
          </a:p>
        </p:txBody>
      </p:sp>
      <p:sp>
        <p:nvSpPr>
          <p:cNvPr id="10" name="Richtungspfeil 9"/>
          <p:cNvSpPr/>
          <p:nvPr/>
        </p:nvSpPr>
        <p:spPr>
          <a:xfrm flipH="1">
            <a:off x="7451897" y="1028860"/>
            <a:ext cx="1511727" cy="815704"/>
          </a:xfrm>
          <a:prstGeom prst="homePlate">
            <a:avLst>
              <a:gd name="adj" fmla="val 2239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„Treiber“ der Umwelt</a:t>
            </a:r>
          </a:p>
        </p:txBody>
      </p:sp>
      <p:sp>
        <p:nvSpPr>
          <p:cNvPr id="16" name="Richtungspfeil 15"/>
          <p:cNvSpPr/>
          <p:nvPr/>
        </p:nvSpPr>
        <p:spPr>
          <a:xfrm flipH="1">
            <a:off x="7382768" y="1888916"/>
            <a:ext cx="1580858" cy="1579434"/>
          </a:xfrm>
          <a:prstGeom prst="homePlate">
            <a:avLst>
              <a:gd name="adj" fmla="val 126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Wahrnehmbare Effekte/ Phänomene in Organisationen</a:t>
            </a:r>
          </a:p>
        </p:txBody>
      </p:sp>
      <p:sp>
        <p:nvSpPr>
          <p:cNvPr id="18" name="Oval 17"/>
          <p:cNvSpPr/>
          <p:nvPr/>
        </p:nvSpPr>
        <p:spPr>
          <a:xfrm>
            <a:off x="3962824" y="1921093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Transparenz (passiv)</a:t>
            </a:r>
          </a:p>
        </p:txBody>
      </p:sp>
      <p:sp>
        <p:nvSpPr>
          <p:cNvPr id="19" name="Oval 18"/>
          <p:cNvSpPr/>
          <p:nvPr/>
        </p:nvSpPr>
        <p:spPr>
          <a:xfrm>
            <a:off x="2109533" y="2859755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Zeit-verknappung</a:t>
            </a:r>
          </a:p>
        </p:txBody>
      </p:sp>
      <p:sp>
        <p:nvSpPr>
          <p:cNvPr id="20" name="Oval 19"/>
          <p:cNvSpPr/>
          <p:nvPr/>
        </p:nvSpPr>
        <p:spPr>
          <a:xfrm>
            <a:off x="3065977" y="2405084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Ressourcen-verknappung</a:t>
            </a:r>
          </a:p>
        </p:txBody>
      </p:sp>
      <p:sp>
        <p:nvSpPr>
          <p:cNvPr id="21" name="Oval 20"/>
          <p:cNvSpPr/>
          <p:nvPr/>
        </p:nvSpPr>
        <p:spPr>
          <a:xfrm>
            <a:off x="221626" y="1945348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Komplexität</a:t>
            </a:r>
          </a:p>
        </p:txBody>
      </p:sp>
      <p:sp>
        <p:nvSpPr>
          <p:cNvPr id="23" name="Richtungspfeil 22"/>
          <p:cNvSpPr/>
          <p:nvPr/>
        </p:nvSpPr>
        <p:spPr>
          <a:xfrm flipH="1">
            <a:off x="7451899" y="3510281"/>
            <a:ext cx="1527473" cy="486484"/>
          </a:xfrm>
          <a:prstGeom prst="homePlate">
            <a:avLst>
              <a:gd name="adj" fmla="val 2699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Aufgabe von Führung</a:t>
            </a:r>
          </a:p>
        </p:txBody>
      </p:sp>
      <p:sp>
        <p:nvSpPr>
          <p:cNvPr id="30" name="Oval 29"/>
          <p:cNvSpPr/>
          <p:nvPr/>
        </p:nvSpPr>
        <p:spPr>
          <a:xfrm>
            <a:off x="3686917" y="4077072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Kunden-zentrierung</a:t>
            </a:r>
          </a:p>
        </p:txBody>
      </p:sp>
      <p:sp>
        <p:nvSpPr>
          <p:cNvPr id="31" name="Oval 30"/>
          <p:cNvSpPr/>
          <p:nvPr/>
        </p:nvSpPr>
        <p:spPr>
          <a:xfrm>
            <a:off x="1899071" y="4883879"/>
            <a:ext cx="1476729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Social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Responsibilitiy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489445" y="4467147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Responsive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Organization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818934" y="4467147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Selbst-</a:t>
            </a:r>
          </a:p>
          <a:p>
            <a:pPr algn="ctr"/>
            <a:r>
              <a:rPr lang="de-DE" sz="1000" dirty="0" err="1">
                <a:solidFill>
                  <a:schemeClr val="tx1"/>
                </a:solidFill>
              </a:rPr>
              <a:t>organisation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979192" y="4077072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Agilität</a:t>
            </a:r>
          </a:p>
        </p:txBody>
      </p:sp>
      <p:sp>
        <p:nvSpPr>
          <p:cNvPr id="36" name="Oval 35"/>
          <p:cNvSpPr/>
          <p:nvPr/>
        </p:nvSpPr>
        <p:spPr>
          <a:xfrm>
            <a:off x="260939" y="4077072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Innovations-management</a:t>
            </a:r>
          </a:p>
        </p:txBody>
      </p:sp>
      <p:sp>
        <p:nvSpPr>
          <p:cNvPr id="49" name="Richtungspfeil 48"/>
          <p:cNvSpPr/>
          <p:nvPr/>
        </p:nvSpPr>
        <p:spPr>
          <a:xfrm flipH="1">
            <a:off x="7451904" y="5416341"/>
            <a:ext cx="1523889" cy="676955"/>
          </a:xfrm>
          <a:prstGeom prst="homePlate">
            <a:avLst>
              <a:gd name="adj" fmla="val 16923"/>
            </a:avLst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Organisationale Arbeitsfelder</a:t>
            </a:r>
          </a:p>
        </p:txBody>
      </p:sp>
      <p:sp>
        <p:nvSpPr>
          <p:cNvPr id="53" name="Oval 52"/>
          <p:cNvSpPr/>
          <p:nvPr/>
        </p:nvSpPr>
        <p:spPr>
          <a:xfrm>
            <a:off x="6146333" y="4449041"/>
            <a:ext cx="1233979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New Work</a:t>
            </a:r>
          </a:p>
        </p:txBody>
      </p:sp>
      <p:sp>
        <p:nvSpPr>
          <p:cNvPr id="58" name="Oval 20">
            <a:extLst>
              <a:ext uri="{FF2B5EF4-FFF2-40B4-BE49-F238E27FC236}">
                <a16:creationId xmlns:a16="http://schemas.microsoft.com/office/drawing/2014/main" xmlns="" id="{A1A80FA9-2BCC-4C36-9837-81FE071617C8}"/>
              </a:ext>
            </a:extLst>
          </p:cNvPr>
          <p:cNvSpPr/>
          <p:nvPr/>
        </p:nvSpPr>
        <p:spPr>
          <a:xfrm>
            <a:off x="2120006" y="1933759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Disruption</a:t>
            </a:r>
          </a:p>
        </p:txBody>
      </p:sp>
      <p:sp>
        <p:nvSpPr>
          <p:cNvPr id="59" name="Oval 20">
            <a:extLst>
              <a:ext uri="{FF2B5EF4-FFF2-40B4-BE49-F238E27FC236}">
                <a16:creationId xmlns:a16="http://schemas.microsoft.com/office/drawing/2014/main" xmlns="" id="{986E8DAF-FAAF-4C29-84EA-2E48016E93FB}"/>
              </a:ext>
            </a:extLst>
          </p:cNvPr>
          <p:cNvSpPr/>
          <p:nvPr/>
        </p:nvSpPr>
        <p:spPr>
          <a:xfrm>
            <a:off x="228724" y="2852581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Mehrdeutig-</a:t>
            </a:r>
            <a:r>
              <a:rPr lang="de-DE" sz="1000" dirty="0" err="1">
                <a:solidFill>
                  <a:schemeClr val="bg1"/>
                </a:solidFill>
              </a:rPr>
              <a:t>keiten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60" name="Oval 20">
            <a:extLst>
              <a:ext uri="{FF2B5EF4-FFF2-40B4-BE49-F238E27FC236}">
                <a16:creationId xmlns:a16="http://schemas.microsoft.com/office/drawing/2014/main" xmlns="" id="{7F864009-2B47-4C92-A924-B1B8213A1687}"/>
              </a:ext>
            </a:extLst>
          </p:cNvPr>
          <p:cNvSpPr/>
          <p:nvPr/>
        </p:nvSpPr>
        <p:spPr>
          <a:xfrm>
            <a:off x="3978974" y="2880662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Zugang zu Information (aktiv)</a:t>
            </a:r>
          </a:p>
        </p:txBody>
      </p:sp>
      <p:sp>
        <p:nvSpPr>
          <p:cNvPr id="63" name="Oval 20">
            <a:extLst>
              <a:ext uri="{FF2B5EF4-FFF2-40B4-BE49-F238E27FC236}">
                <a16:creationId xmlns:a16="http://schemas.microsoft.com/office/drawing/2014/main" xmlns="" id="{CF77C92C-2364-42DE-8D98-61CDE21BA1C5}"/>
              </a:ext>
            </a:extLst>
          </p:cNvPr>
          <p:cNvSpPr/>
          <p:nvPr/>
        </p:nvSpPr>
        <p:spPr>
          <a:xfrm>
            <a:off x="5815090" y="1940647"/>
            <a:ext cx="1565222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bg1"/>
                </a:solidFill>
              </a:rPr>
              <a:t>Aufösung</a:t>
            </a:r>
            <a:r>
              <a:rPr lang="de-DE" sz="1000" dirty="0">
                <a:solidFill>
                  <a:schemeClr val="bg1"/>
                </a:solidFill>
              </a:rPr>
              <a:t> von alten Ordnungs-strukturen</a:t>
            </a:r>
          </a:p>
        </p:txBody>
      </p:sp>
      <p:sp>
        <p:nvSpPr>
          <p:cNvPr id="64" name="Oval 20">
            <a:extLst>
              <a:ext uri="{FF2B5EF4-FFF2-40B4-BE49-F238E27FC236}">
                <a16:creationId xmlns:a16="http://schemas.microsoft.com/office/drawing/2014/main" xmlns="" id="{101D149D-C320-45E1-B942-D63C69348887}"/>
              </a:ext>
            </a:extLst>
          </p:cNvPr>
          <p:cNvSpPr/>
          <p:nvPr/>
        </p:nvSpPr>
        <p:spPr>
          <a:xfrm>
            <a:off x="1174365" y="2398965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Neue Wettbewerber</a:t>
            </a:r>
          </a:p>
        </p:txBody>
      </p:sp>
      <p:sp>
        <p:nvSpPr>
          <p:cNvPr id="65" name="Oval 34">
            <a:extLst>
              <a:ext uri="{FF2B5EF4-FFF2-40B4-BE49-F238E27FC236}">
                <a16:creationId xmlns:a16="http://schemas.microsoft.com/office/drawing/2014/main" xmlns="" id="{3CC43782-3541-4DA4-ACB9-172C4C8D95DE}"/>
              </a:ext>
            </a:extLst>
          </p:cNvPr>
          <p:cNvSpPr/>
          <p:nvPr/>
        </p:nvSpPr>
        <p:spPr>
          <a:xfrm>
            <a:off x="1137801" y="4467147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Diversity</a:t>
            </a:r>
            <a:r>
              <a:rPr lang="de-DE" sz="1000" dirty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66" name="Oval 34">
            <a:extLst>
              <a:ext uri="{FF2B5EF4-FFF2-40B4-BE49-F238E27FC236}">
                <a16:creationId xmlns:a16="http://schemas.microsoft.com/office/drawing/2014/main" xmlns="" id="{DE840A39-3BBA-4D1A-A208-16E304A65943}"/>
              </a:ext>
            </a:extLst>
          </p:cNvPr>
          <p:cNvSpPr/>
          <p:nvPr/>
        </p:nvSpPr>
        <p:spPr>
          <a:xfrm>
            <a:off x="3652018" y="4883879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LEAN</a:t>
            </a:r>
          </a:p>
        </p:txBody>
      </p:sp>
      <p:sp>
        <p:nvSpPr>
          <p:cNvPr id="67" name="Oval 34">
            <a:extLst>
              <a:ext uri="{FF2B5EF4-FFF2-40B4-BE49-F238E27FC236}">
                <a16:creationId xmlns:a16="http://schemas.microsoft.com/office/drawing/2014/main" xmlns="" id="{85106C27-F7E5-4E64-8C41-87686ACA1524}"/>
              </a:ext>
            </a:extLst>
          </p:cNvPr>
          <p:cNvSpPr/>
          <p:nvPr/>
        </p:nvSpPr>
        <p:spPr>
          <a:xfrm>
            <a:off x="5291460" y="4077072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Ambidextrie</a:t>
            </a:r>
          </a:p>
        </p:txBody>
      </p:sp>
      <p:sp>
        <p:nvSpPr>
          <p:cNvPr id="68" name="Oval 52">
            <a:extLst>
              <a:ext uri="{FF2B5EF4-FFF2-40B4-BE49-F238E27FC236}">
                <a16:creationId xmlns:a16="http://schemas.microsoft.com/office/drawing/2014/main" xmlns="" id="{9DD8C3D4-A934-436E-8AF4-76FA8E0A2439}"/>
              </a:ext>
            </a:extLst>
          </p:cNvPr>
          <p:cNvSpPr/>
          <p:nvPr/>
        </p:nvSpPr>
        <p:spPr>
          <a:xfrm>
            <a:off x="5316755" y="4856720"/>
            <a:ext cx="1631509" cy="504000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36000" rtlCol="0" anchor="ctr" anchorCtr="0"/>
          <a:lstStyle/>
          <a:p>
            <a:pPr algn="ctr"/>
            <a:r>
              <a:rPr lang="de-DE" sz="950" dirty="0" err="1">
                <a:solidFill>
                  <a:schemeClr val="tx1"/>
                </a:solidFill>
              </a:rPr>
              <a:t>Variabilisierung</a:t>
            </a:r>
            <a:r>
              <a:rPr lang="de-DE" sz="950" dirty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de-DE" sz="950" dirty="0">
                <a:solidFill>
                  <a:schemeClr val="tx1"/>
                </a:solidFill>
              </a:rPr>
              <a:t>Flexibilisierung von </a:t>
            </a:r>
            <a:br>
              <a:rPr lang="de-DE" sz="950" dirty="0">
                <a:solidFill>
                  <a:schemeClr val="tx1"/>
                </a:solidFill>
              </a:rPr>
            </a:br>
            <a:r>
              <a:rPr lang="de-DE" sz="950" dirty="0">
                <a:solidFill>
                  <a:schemeClr val="tx1"/>
                </a:solidFill>
              </a:rPr>
              <a:t>Arbeitsverhältnissen</a:t>
            </a:r>
          </a:p>
        </p:txBody>
      </p:sp>
      <p:sp>
        <p:nvSpPr>
          <p:cNvPr id="69" name="Oval 52">
            <a:extLst>
              <a:ext uri="{FF2B5EF4-FFF2-40B4-BE49-F238E27FC236}">
                <a16:creationId xmlns:a16="http://schemas.microsoft.com/office/drawing/2014/main" xmlns="" id="{43869E92-CBF9-451B-9CA6-20D7968AE882}"/>
              </a:ext>
            </a:extLst>
          </p:cNvPr>
          <p:cNvSpPr/>
          <p:nvPr/>
        </p:nvSpPr>
        <p:spPr>
          <a:xfrm>
            <a:off x="265594" y="4883879"/>
            <a:ext cx="1334666" cy="432048"/>
          </a:xfrm>
          <a:prstGeom prst="ellipse">
            <a:avLst/>
          </a:prstGeom>
          <a:solidFill>
            <a:srgbClr val="9EBB11">
              <a:alpha val="5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Corporate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 err="1">
                <a:solidFill>
                  <a:schemeClr val="tx1"/>
                </a:solidFill>
              </a:rPr>
              <a:t>Responsibility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xmlns="" id="{BDAE6A52-39D6-4E97-B046-09B3F80C98EC}"/>
              </a:ext>
            </a:extLst>
          </p:cNvPr>
          <p:cNvSpPr/>
          <p:nvPr/>
        </p:nvSpPr>
        <p:spPr>
          <a:xfrm>
            <a:off x="340439" y="5545026"/>
            <a:ext cx="1296144" cy="4195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Strategie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xmlns="" id="{82088A44-A502-49AD-A932-8EE2FA81010F}"/>
              </a:ext>
            </a:extLst>
          </p:cNvPr>
          <p:cNvSpPr/>
          <p:nvPr/>
        </p:nvSpPr>
        <p:spPr>
          <a:xfrm>
            <a:off x="1756402" y="5545026"/>
            <a:ext cx="1663235" cy="416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Organisationsdesign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xmlns="" id="{1835601D-FEE9-43A6-A63A-2036CA7307AE}"/>
              </a:ext>
            </a:extLst>
          </p:cNvPr>
          <p:cNvSpPr/>
          <p:nvPr/>
        </p:nvSpPr>
        <p:spPr>
          <a:xfrm>
            <a:off x="4811128" y="5545026"/>
            <a:ext cx="1289950" cy="416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Führung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xmlns="" id="{D8699C01-1A28-49BB-9B66-2E2A08F0ACD4}"/>
              </a:ext>
            </a:extLst>
          </p:cNvPr>
          <p:cNvSpPr/>
          <p:nvPr/>
        </p:nvSpPr>
        <p:spPr>
          <a:xfrm>
            <a:off x="6220898" y="5545026"/>
            <a:ext cx="1087406" cy="40826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xmlns="" id="{41B4F372-B4B0-4248-810D-B6AFA15DD661}"/>
              </a:ext>
            </a:extLst>
          </p:cNvPr>
          <p:cNvSpPr/>
          <p:nvPr/>
        </p:nvSpPr>
        <p:spPr>
          <a:xfrm>
            <a:off x="3539456" y="5545026"/>
            <a:ext cx="1151853" cy="416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Change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D07F585E-6215-4BA9-98D0-D409506186DA}"/>
              </a:ext>
            </a:extLst>
          </p:cNvPr>
          <p:cNvSpPr/>
          <p:nvPr/>
        </p:nvSpPr>
        <p:spPr>
          <a:xfrm rot="10800000" flipV="1">
            <a:off x="69042" y="1268760"/>
            <a:ext cx="1453458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Globalisierung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xmlns="" id="{C46D606E-42D0-4130-99DC-6AAABEC5AAAD}"/>
              </a:ext>
            </a:extLst>
          </p:cNvPr>
          <p:cNvSpPr/>
          <p:nvPr/>
        </p:nvSpPr>
        <p:spPr>
          <a:xfrm rot="10800000" flipV="1">
            <a:off x="1033552" y="1037797"/>
            <a:ext cx="1385417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Wirtschaftssystem/Kapitalismus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xmlns="" id="{D83321C6-1280-4CD2-8B0B-8A399875175E}"/>
              </a:ext>
            </a:extLst>
          </p:cNvPr>
          <p:cNvSpPr/>
          <p:nvPr/>
        </p:nvSpPr>
        <p:spPr>
          <a:xfrm rot="10800000" flipV="1">
            <a:off x="1930021" y="1250654"/>
            <a:ext cx="1453458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Digitalisierung/ Technologie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xmlns="" id="{B64C7AFF-6E12-464D-9CC3-A823C26E25DD}"/>
              </a:ext>
            </a:extLst>
          </p:cNvPr>
          <p:cNvSpPr/>
          <p:nvPr/>
        </p:nvSpPr>
        <p:spPr>
          <a:xfrm rot="10800000" flipV="1">
            <a:off x="2894531" y="1037798"/>
            <a:ext cx="1453458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 err="1">
                <a:solidFill>
                  <a:schemeClr val="tx1"/>
                </a:solidFill>
              </a:rPr>
              <a:t>Gesellschaftl</a:t>
            </a:r>
            <a:r>
              <a:rPr lang="de-AT" sz="1000" b="1" dirty="0">
                <a:solidFill>
                  <a:schemeClr val="tx1"/>
                </a:solidFill>
              </a:rPr>
              <a:t>. Umbrüche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xmlns="" id="{88FC8D58-DFDB-4767-84E9-2FE84D667026}"/>
              </a:ext>
            </a:extLst>
          </p:cNvPr>
          <p:cNvSpPr/>
          <p:nvPr/>
        </p:nvSpPr>
        <p:spPr>
          <a:xfrm rot="10800000" flipV="1">
            <a:off x="3859041" y="1250655"/>
            <a:ext cx="1385417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Klimawandel/ Umweltbelastung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xmlns="" id="{559321F4-A828-4559-AB45-B7C1763F097F}"/>
              </a:ext>
            </a:extLst>
          </p:cNvPr>
          <p:cNvSpPr/>
          <p:nvPr/>
        </p:nvSpPr>
        <p:spPr>
          <a:xfrm rot="10800000" flipV="1">
            <a:off x="4755510" y="1037798"/>
            <a:ext cx="1453458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Bevölkerungs-wachstum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xmlns="" id="{E58B362E-0913-43F5-AC73-40B2F370E67E}"/>
              </a:ext>
            </a:extLst>
          </p:cNvPr>
          <p:cNvSpPr/>
          <p:nvPr/>
        </p:nvSpPr>
        <p:spPr>
          <a:xfrm rot="10800000" flipV="1">
            <a:off x="6176510" y="1037798"/>
            <a:ext cx="1453458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>
                <a:solidFill>
                  <a:schemeClr val="tx1"/>
                </a:solidFill>
              </a:rPr>
              <a:t>Urbanisierung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xmlns="" id="{C9C5506C-25B9-4061-9979-66F00BD4A77D}"/>
              </a:ext>
            </a:extLst>
          </p:cNvPr>
          <p:cNvSpPr/>
          <p:nvPr/>
        </p:nvSpPr>
        <p:spPr>
          <a:xfrm rot="10800000" flipV="1">
            <a:off x="5720020" y="1268761"/>
            <a:ext cx="945437" cy="4761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AT" sz="1000" b="1" dirty="0" err="1">
                <a:solidFill>
                  <a:schemeClr val="tx1"/>
                </a:solidFill>
              </a:rPr>
              <a:t>Diversity</a:t>
            </a:r>
            <a:endParaRPr lang="de-AT" sz="1000" b="1" dirty="0">
              <a:solidFill>
                <a:schemeClr val="tx1"/>
              </a:solidFill>
            </a:endParaRPr>
          </a:p>
        </p:txBody>
      </p:sp>
      <p:sp>
        <p:nvSpPr>
          <p:cNvPr id="22" name="Richtungspfeil 21"/>
          <p:cNvSpPr/>
          <p:nvPr/>
        </p:nvSpPr>
        <p:spPr>
          <a:xfrm flipH="1">
            <a:off x="7451902" y="4036963"/>
            <a:ext cx="1511721" cy="1334202"/>
          </a:xfrm>
          <a:prstGeom prst="homePlate">
            <a:avLst>
              <a:gd name="adj" fmla="val 9974"/>
            </a:avLst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Mögliche konzeptionelle  Antworten auf die wahr-genommenen Phänomene</a:t>
            </a: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xmlns="" id="{C820C833-B074-4561-B0B9-6380D67781CC}"/>
              </a:ext>
            </a:extLst>
          </p:cNvPr>
          <p:cNvSpPr/>
          <p:nvPr/>
        </p:nvSpPr>
        <p:spPr>
          <a:xfrm>
            <a:off x="1600260" y="1439935"/>
            <a:ext cx="252000" cy="47617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4" name="Pfeil: nach unten 53">
            <a:extLst>
              <a:ext uri="{FF2B5EF4-FFF2-40B4-BE49-F238E27FC236}">
                <a16:creationId xmlns:a16="http://schemas.microsoft.com/office/drawing/2014/main" xmlns="" id="{646DE36F-FA63-492D-92E7-489364620E86}"/>
              </a:ext>
            </a:extLst>
          </p:cNvPr>
          <p:cNvSpPr/>
          <p:nvPr/>
        </p:nvSpPr>
        <p:spPr>
          <a:xfrm>
            <a:off x="669771" y="1609157"/>
            <a:ext cx="252000" cy="308182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5" name="Pfeil: nach unten 54">
            <a:extLst>
              <a:ext uri="{FF2B5EF4-FFF2-40B4-BE49-F238E27FC236}">
                <a16:creationId xmlns:a16="http://schemas.microsoft.com/office/drawing/2014/main" xmlns="" id="{786BC55C-8F84-4DDF-AEA3-7DA0B64756BC}"/>
              </a:ext>
            </a:extLst>
          </p:cNvPr>
          <p:cNvSpPr/>
          <p:nvPr/>
        </p:nvSpPr>
        <p:spPr>
          <a:xfrm>
            <a:off x="2530750" y="1665339"/>
            <a:ext cx="252000" cy="252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6" name="Pfeil: nach unten 55">
            <a:extLst>
              <a:ext uri="{FF2B5EF4-FFF2-40B4-BE49-F238E27FC236}">
                <a16:creationId xmlns:a16="http://schemas.microsoft.com/office/drawing/2014/main" xmlns="" id="{1F76E70E-4472-48E2-B25D-32F53197654B}"/>
              </a:ext>
            </a:extLst>
          </p:cNvPr>
          <p:cNvSpPr/>
          <p:nvPr/>
        </p:nvSpPr>
        <p:spPr>
          <a:xfrm>
            <a:off x="3495260" y="1439935"/>
            <a:ext cx="252000" cy="47617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57" name="Pfeil: nach unten 56">
            <a:extLst>
              <a:ext uri="{FF2B5EF4-FFF2-40B4-BE49-F238E27FC236}">
                <a16:creationId xmlns:a16="http://schemas.microsoft.com/office/drawing/2014/main" xmlns="" id="{C9A1589C-9612-4E08-8487-04E213013475}"/>
              </a:ext>
            </a:extLst>
          </p:cNvPr>
          <p:cNvSpPr/>
          <p:nvPr/>
        </p:nvSpPr>
        <p:spPr>
          <a:xfrm>
            <a:off x="4425749" y="1665339"/>
            <a:ext cx="252000" cy="252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74" name="Pfeil: nach unten 73">
            <a:extLst>
              <a:ext uri="{FF2B5EF4-FFF2-40B4-BE49-F238E27FC236}">
                <a16:creationId xmlns:a16="http://schemas.microsoft.com/office/drawing/2014/main" xmlns="" id="{D26A619F-CA62-402A-9C30-16DB76A3CB59}"/>
              </a:ext>
            </a:extLst>
          </p:cNvPr>
          <p:cNvSpPr/>
          <p:nvPr/>
        </p:nvSpPr>
        <p:spPr>
          <a:xfrm>
            <a:off x="5356239" y="1439935"/>
            <a:ext cx="252000" cy="47617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75" name="Pfeil: nach unten 74">
            <a:extLst>
              <a:ext uri="{FF2B5EF4-FFF2-40B4-BE49-F238E27FC236}">
                <a16:creationId xmlns:a16="http://schemas.microsoft.com/office/drawing/2014/main" xmlns="" id="{5980842C-3155-42CF-9C35-3188703F41E5}"/>
              </a:ext>
            </a:extLst>
          </p:cNvPr>
          <p:cNvSpPr/>
          <p:nvPr/>
        </p:nvSpPr>
        <p:spPr>
          <a:xfrm>
            <a:off x="6777239" y="1396257"/>
            <a:ext cx="252000" cy="51433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76" name="Pfeil: nach unten 75">
            <a:extLst>
              <a:ext uri="{FF2B5EF4-FFF2-40B4-BE49-F238E27FC236}">
                <a16:creationId xmlns:a16="http://schemas.microsoft.com/office/drawing/2014/main" xmlns="" id="{5E83F9F5-187D-4C7D-9F3B-DC2934BAE5A4}"/>
              </a:ext>
            </a:extLst>
          </p:cNvPr>
          <p:cNvSpPr/>
          <p:nvPr/>
        </p:nvSpPr>
        <p:spPr>
          <a:xfrm>
            <a:off x="6066738" y="1628202"/>
            <a:ext cx="252000" cy="282391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xmlns="" id="{056A6C3F-0FF7-47D8-A125-74CF4A31852A}"/>
              </a:ext>
            </a:extLst>
          </p:cNvPr>
          <p:cNvSpPr txBox="1">
            <a:spLocks/>
          </p:cNvSpPr>
          <p:nvPr/>
        </p:nvSpPr>
        <p:spPr>
          <a:xfrm>
            <a:off x="340439" y="408499"/>
            <a:ext cx="6967865" cy="33855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altLang="de-DE" dirty="0"/>
              <a:t>Herausforderungen für Führung im 21. Jahrhundert</a:t>
            </a:r>
            <a:endParaRPr lang="en-US" dirty="0"/>
          </a:p>
        </p:txBody>
      </p:sp>
      <p:sp>
        <p:nvSpPr>
          <p:cNvPr id="79" name="Oval 20">
            <a:extLst>
              <a:ext uri="{FF2B5EF4-FFF2-40B4-BE49-F238E27FC236}">
                <a16:creationId xmlns:a16="http://schemas.microsoft.com/office/drawing/2014/main" xmlns="" id="{984A7741-D269-416B-95CD-AD34FB9B2ECE}"/>
              </a:ext>
            </a:extLst>
          </p:cNvPr>
          <p:cNvSpPr/>
          <p:nvPr/>
        </p:nvSpPr>
        <p:spPr>
          <a:xfrm>
            <a:off x="5740580" y="2889628"/>
            <a:ext cx="1565222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Robotik/AI 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substituieren </a:t>
            </a:r>
            <a:r>
              <a:rPr lang="de-DE" sz="1000" dirty="0" err="1">
                <a:solidFill>
                  <a:schemeClr val="bg1"/>
                </a:solidFill>
              </a:rPr>
              <a:t>menschl</a:t>
            </a:r>
            <a:r>
              <a:rPr lang="de-DE" sz="1000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Arbeitskraft</a:t>
            </a:r>
          </a:p>
        </p:txBody>
      </p:sp>
      <p:sp>
        <p:nvSpPr>
          <p:cNvPr id="80" name="Oval 20">
            <a:extLst>
              <a:ext uri="{FF2B5EF4-FFF2-40B4-BE49-F238E27FC236}">
                <a16:creationId xmlns:a16="http://schemas.microsoft.com/office/drawing/2014/main" xmlns="" id="{E5F7D050-95D8-40D2-8823-91509CEABE50}"/>
              </a:ext>
            </a:extLst>
          </p:cNvPr>
          <p:cNvSpPr/>
          <p:nvPr/>
        </p:nvSpPr>
        <p:spPr>
          <a:xfrm>
            <a:off x="4860032" y="2410167"/>
            <a:ext cx="1404000" cy="576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Soziales Gefälle</a:t>
            </a:r>
          </a:p>
        </p:txBody>
      </p:sp>
    </p:spTree>
    <p:extLst>
      <p:ext uri="{BB962C8B-B14F-4D97-AF65-F5344CB8AC3E}">
        <p14:creationId xmlns:p14="http://schemas.microsoft.com/office/powerpoint/2010/main" val="1352512326"/>
      </p:ext>
    </p:extLst>
  </p:cSld>
  <p:clrMapOvr>
    <a:masterClrMapping/>
  </p:clrMapOvr>
</p:sld>
</file>

<file path=ppt/theme/theme1.xml><?xml version="1.0" encoding="utf-8"?>
<a:theme xmlns:a="http://schemas.openxmlformats.org/drawingml/2006/main" name="osb">
  <a:themeElements>
    <a:clrScheme name="Benutzerdefiniert 3">
      <a:dk1>
        <a:srgbClr val="000000"/>
      </a:dk1>
      <a:lt1>
        <a:srgbClr val="FFFFFF"/>
      </a:lt1>
      <a:dk2>
        <a:srgbClr val="764C61"/>
      </a:dk2>
      <a:lt2>
        <a:srgbClr val="FBE500"/>
      </a:lt2>
      <a:accent1>
        <a:srgbClr val="9EBB11"/>
      </a:accent1>
      <a:accent2>
        <a:srgbClr val="FF8A00"/>
      </a:accent2>
      <a:accent3>
        <a:srgbClr val="3288BD"/>
      </a:accent3>
      <a:accent4>
        <a:srgbClr val="286763"/>
      </a:accent4>
      <a:accent5>
        <a:srgbClr val="E93D7B"/>
      </a:accent5>
      <a:accent6>
        <a:srgbClr val="FF4534"/>
      </a:accent6>
      <a:hlink>
        <a:srgbClr val="1A23BE"/>
      </a:hlink>
      <a:folHlink>
        <a:srgbClr val="2520AC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12700"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sb_Vorlage" id="{937DD91F-5C66-4710-9E27-7198FF5BC31E}" vid="{7CDADB98-CFB6-4F14-83E7-85CCDA1B415D}"/>
    </a:ext>
  </a:extLst>
</a:theme>
</file>

<file path=ppt/theme/theme2.xml><?xml version="1.0" encoding="utf-8"?>
<a:theme xmlns:a="http://schemas.openxmlformats.org/drawingml/2006/main" name="Larissa-Design">
  <a:themeElements>
    <a:clrScheme name="osb-ppt-Palette">
      <a:dk1>
        <a:sysClr val="windowText" lastClr="000000"/>
      </a:dk1>
      <a:lt1>
        <a:sysClr val="window" lastClr="FFFFFF"/>
      </a:lt1>
      <a:dk2>
        <a:srgbClr val="286763"/>
      </a:dk2>
      <a:lt2>
        <a:srgbClr val="FBE500"/>
      </a:lt2>
      <a:accent1>
        <a:srgbClr val="9EBB11"/>
      </a:accent1>
      <a:accent2>
        <a:srgbClr val="FF8A00"/>
      </a:accent2>
      <a:accent3>
        <a:srgbClr val="3288BD"/>
      </a:accent3>
      <a:accent4>
        <a:srgbClr val="764C61"/>
      </a:accent4>
      <a:accent5>
        <a:srgbClr val="E93D7B"/>
      </a:accent5>
      <a:accent6>
        <a:srgbClr val="FF4534"/>
      </a:accent6>
      <a:hlink>
        <a:srgbClr val="C00000"/>
      </a:hlink>
      <a:folHlink>
        <a:srgbClr val="1D1B1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F2FC6CE99C9446872B6EEC3CA6A81D" ma:contentTypeVersion="3" ma:contentTypeDescription="Ein neues Dokument erstellen." ma:contentTypeScope="" ma:versionID="12b59b174e7ba5fd090bded22cabaf11">
  <xsd:schema xmlns:xsd="http://www.w3.org/2001/XMLSchema" xmlns:xs="http://www.w3.org/2001/XMLSchema" xmlns:p="http://schemas.microsoft.com/office/2006/metadata/properties" xmlns:ns2="0b9e691a-4f5a-4012-8e2b-d5a95d91d854" targetNamespace="http://schemas.microsoft.com/office/2006/metadata/properties" ma:root="true" ma:fieldsID="31f461a760171be4db4b0c9c0b579c07" ns2:_="">
    <xsd:import namespace="0b9e691a-4f5a-4012-8e2b-d5a95d91d854"/>
    <xsd:element name="properties">
      <xsd:complexType>
        <xsd:sequence>
          <xsd:element name="documentManagement">
            <xsd:complexType>
              <xsd:all>
                <xsd:element ref="ns2:Dokumentensprache" minOccurs="0"/>
                <xsd:element ref="ns2:Dokumententyp"/>
                <xsd:element ref="ns2:osb-Autor" minOccurs="0"/>
                <xsd:element ref="ns2:osb-Inhaltsty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e691a-4f5a-4012-8e2b-d5a95d91d854" elementFormDefault="qualified">
    <xsd:import namespace="http://schemas.microsoft.com/office/2006/documentManagement/types"/>
    <xsd:import namespace="http://schemas.microsoft.com/office/infopath/2007/PartnerControls"/>
    <xsd:element name="Dokumentensprache" ma:index="8" nillable="true" ma:displayName="Spr." ma:default="DE" ma:format="Dropdown" ma:internalName="Dokumentensprache">
      <xsd:simpleType>
        <xsd:restriction base="dms:Choice">
          <xsd:enumeration value="DE"/>
          <xsd:enumeration value="EN"/>
          <xsd:enumeration value="ES"/>
          <xsd:enumeration value="FR"/>
          <xsd:enumeration value="IT"/>
        </xsd:restriction>
      </xsd:simpleType>
    </xsd:element>
    <xsd:element name="Dokumententyp" ma:index="9" ma:displayName="Dokumententyp" ma:default="noch nicht kategorisiert" ma:format="Dropdown" ma:internalName="Dokumententyp">
      <xsd:simpleType>
        <xsd:restriction base="dms:Choice">
          <xsd:enumeration value="Angebot"/>
          <xsd:enumeration value="Arbeitsblatt"/>
          <xsd:enumeration value="Artikel und Literatur"/>
          <xsd:enumeration value="Handout"/>
          <xsd:enumeration value="Kern-Know-How"/>
          <xsd:enumeration value="Konzept"/>
          <xsd:enumeration value="Materialien / Ausstattung"/>
          <xsd:enumeration value="Organisatorisches"/>
          <xsd:enumeration value="Protokoll"/>
          <xsd:enumeration value="Rechnung"/>
          <xsd:enumeration value="Tool"/>
          <xsd:enumeration value="Veranstaltungsdesign"/>
          <xsd:enumeration value="Sonstiges"/>
          <xsd:enumeration value="noch nicht kategorisiert"/>
        </xsd:restriction>
      </xsd:simpleType>
    </xsd:element>
    <xsd:element name="osb-Autor" ma:index="10" nillable="true" ma:displayName="osb-AutorIn" ma:format="Dropdown" ma:internalName="osb_x002d_Autor">
      <xsd:simpleType>
        <xsd:union memberTypes="dms:Text">
          <xsd:simpleType>
            <xsd:restriction base="dms:Choice">
              <xsd:enumeration value="Alexander Schmidt"/>
              <xsd:enumeration value="Alfred Kogelbauer"/>
              <xsd:enumeration value="Arne Wolf"/>
              <xsd:enumeration value="Christiane Müller"/>
              <xsd:enumeration value="Cornelia Haacke"/>
              <xsd:enumeration value="Cornelia Müller"/>
              <xsd:enumeration value="Fabian Ziebell"/>
              <xsd:enumeration value="Frank von der Reith"/>
              <xsd:enumeration value="Ernst Domayer"/>
              <xsd:enumeration value="Hendrikje Kühne"/>
              <xsd:enumeration value="Hellmut Santer"/>
              <xsd:enumeration value="Inga Pöhlsen-Wagner"/>
              <xsd:enumeration value="Jan Poczynek"/>
              <xsd:enumeration value="Jörg Habenicht"/>
              <xsd:enumeration value="Karin Charwat"/>
              <xsd:enumeration value="Katrin Glatzel"/>
              <xsd:enumeration value="Kirsten Herbst"/>
              <xsd:enumeration value="Klaus Danzeglocke"/>
              <xsd:enumeration value="Margit Leiß"/>
              <xsd:enumeration value="Margit Oswald"/>
              <xsd:enumeration value="Mauritius Lohmer"/>
              <xsd:enumeration value="Michaela Schweikert"/>
              <xsd:enumeration value="Nicole Riemer"/>
              <xsd:enumeration value="Nina Haas"/>
              <xsd:enumeration value="Nina Jaenichen"/>
              <xsd:enumeration value="Reinhart Nagel"/>
              <xsd:enumeration value="Rudolf Wimmer"/>
              <xsd:enumeration value="Sabine Lingl"/>
              <xsd:enumeration value="Sabine Stadelmann"/>
              <xsd:enumeration value="Silvia Worbe"/>
              <xsd:enumeration value="Steffi Stahmer"/>
              <xsd:enumeration value="Tania Lieckweg"/>
              <xsd:enumeration value="Thomas Dallüge"/>
              <xsd:enumeration value="Thomas Schaefer"/>
              <xsd:enumeration value="Thomas Schumacher"/>
              <xsd:enumeration value="Udo Kronshage"/>
              <xsd:enumeration value="Ulrich Zeutschel"/>
              <xsd:enumeration value="Ulrike Fahrner"/>
              <xsd:enumeration value="Ursula Gausterer"/>
              <xsd:enumeration value="Volker Bauer"/>
              <xsd:enumeration value="Walter Dietl"/>
              <xsd:enumeration value="Walter Sumetzberger"/>
              <xsd:enumeration value="Wolfgang Dehm"/>
            </xsd:restriction>
          </xsd:simpleType>
        </xsd:union>
      </xsd:simpleType>
    </xsd:element>
    <xsd:element name="osb-Inhaltstyp" ma:index="11" nillable="true" ma:displayName="Leistungskategorie" ma:default="ohne Zuordnung" ma:format="Dropdown" ma:internalName="osb_x002d_Inhaltstyp">
      <xsd:simpleType>
        <xsd:restriction base="dms:Choice">
          <xsd:enumeration value="ChangeManagement"/>
          <xsd:enumeration value="Familienunternehmen"/>
          <xsd:enumeration value="HR-Management"/>
          <xsd:enumeration value="Internationalisierung"/>
          <xsd:enumeration value="Leadership"/>
          <xsd:enumeration value="Organisationsdesign"/>
          <xsd:enumeration value="Potenzial"/>
          <xsd:enumeration value="Strategie"/>
          <xsd:enumeration value="Coaching"/>
          <xsd:enumeration value="Gruppendynamik"/>
          <xsd:enumeration value="ohne Zuordnu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Schlagworte / Hinweis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sb-Inhaltstyp xmlns="0b9e691a-4f5a-4012-8e2b-d5a95d91d854">Leadership</osb-Inhaltstyp>
    <Dokumentensprache xmlns="0b9e691a-4f5a-4012-8e2b-d5a95d91d854">DE</Dokumentensprache>
    <Dokumententyp xmlns="0b9e691a-4f5a-4012-8e2b-d5a95d91d854">Handout</Dokumententyp>
    <osb-Autor xmlns="0b9e691a-4f5a-4012-8e2b-d5a95d91d854" xsi:nil="true"/>
  </documentManagement>
</p:properties>
</file>

<file path=customXml/itemProps1.xml><?xml version="1.0" encoding="utf-8"?>
<ds:datastoreItem xmlns:ds="http://schemas.openxmlformats.org/officeDocument/2006/customXml" ds:itemID="{855B278C-559B-422C-9A65-2D33D4171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e691a-4f5a-4012-8e2b-d5a95d91d8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76783-75DA-445B-8715-9F0650F7A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C64A6-2EF4-49E4-854F-FFC17D57AFE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b9e691a-4f5a-4012-8e2b-d5a95d91d854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Folien</Template>
  <TotalTime>0</TotalTime>
  <Words>105</Words>
  <Application>Microsoft Office PowerPoint</Application>
  <PresentationFormat>Bildschirmpräsentation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osb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Folienvorlage</dc:title>
  <dc:creator>tlieckweg</dc:creator>
  <dc:description>bearbeitet von tms</dc:description>
  <cp:lastModifiedBy>Ulrike Fahrner</cp:lastModifiedBy>
  <cp:revision>257</cp:revision>
  <cp:lastPrinted>2017-02-28T18:05:27Z</cp:lastPrinted>
  <dcterms:created xsi:type="dcterms:W3CDTF">2012-10-31T08:42:52Z</dcterms:created>
  <dcterms:modified xsi:type="dcterms:W3CDTF">2018-02-16T09:11:52Z</dcterms:modified>
  <cp:contentStatus>Stand: 28. September 2012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0x01010099F2FC6CE99C9446872B6EEC3CA6A81D</vt:lpwstr>
  </property>
</Properties>
</file>